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3" r:id="rId8"/>
    <p:sldId id="262" r:id="rId9"/>
    <p:sldId id="266"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5125" autoAdjust="0"/>
  </p:normalViewPr>
  <p:slideViewPr>
    <p:cSldViewPr snapToGrid="0">
      <p:cViewPr varScale="1">
        <p:scale>
          <a:sx n="62" d="100"/>
          <a:sy n="62" d="100"/>
        </p:scale>
        <p:origin x="-1020" y="-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19B017-7A7F-44BE-BB97-CF21750D847C}" type="datetimeFigureOut">
              <a:rPr lang="en-GB" smtClean="0"/>
              <a:pPr/>
              <a:t>22/11/2020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74CC9-4762-445C-8604-4A83E9646B86}" type="slidenum">
              <a:rPr lang="en-GB" smtClean="0"/>
              <a:pPr/>
              <a:t>‹#›</a:t>
            </a:fld>
            <a:endParaRPr lang="en-GB"/>
          </a:p>
        </p:txBody>
      </p:sp>
    </p:spTree>
    <p:extLst>
      <p:ext uri="{BB962C8B-B14F-4D97-AF65-F5344CB8AC3E}">
        <p14:creationId xmlns:p14="http://schemas.microsoft.com/office/powerpoint/2010/main" xmlns="" val="2898484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of the top ten most overcrowded prison systems around the globe is Guatemala. Overcrowding in the prison system is associated with the financial corruption and lack of infrastructure. The correlation of the economy gees hand in hand with the poorly</a:t>
            </a:r>
            <a:r>
              <a:rPr lang="en-GB" baseline="0" dirty="0" smtClean="0"/>
              <a:t> maintained structure and prisons systems. Overpopulation within the country is also likely to be associated with the prions overpopulation. In 2001, the birth-rate in Guatemala was the highest and prisons at the time were being well known for the overpopulation rates. In addition, birth control was not a common norm as religious and cultural deals were common on women and reproduction. Overpopulation in Guatemala proved to be a casual factor for high illiteracy and unemployment rates hence higher corruption levels leading to imprisonment. Overpopulation within Guatemala, a low income country, is related to the prison system overpopulation. Due to the little to no maintenance  or control, Guatemala experiences overpopulation in its prison system. Over the past decade, overpopulation in Guatemala prison system has been on the rise. </a:t>
            </a:r>
            <a:r>
              <a:rPr lang="en-GB" baseline="0" dirty="0" smtClean="0"/>
              <a:t>“In </a:t>
            </a:r>
            <a:r>
              <a:rPr lang="en-GB" baseline="0" dirty="0" smtClean="0"/>
              <a:t>2014, out of the total 16, 680, 000 population in the country, 20,697 was the total prison population. In 2017, the prion occupancy was 332.2% and the number has been rising steadily</a:t>
            </a:r>
            <a:r>
              <a:rPr lang="en-GB" baseline="0" dirty="0" smtClean="0"/>
              <a:t>.” (</a:t>
            </a:r>
            <a:r>
              <a:rPr lang="en-US" dirty="0" smtClean="0"/>
              <a:t>Alvarado, 2018</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2</a:t>
            </a:fld>
            <a:endParaRPr lang="en-GB"/>
          </a:p>
        </p:txBody>
      </p:sp>
    </p:spTree>
    <p:extLst>
      <p:ext uri="{BB962C8B-B14F-4D97-AF65-F5344CB8AC3E}">
        <p14:creationId xmlns:p14="http://schemas.microsoft.com/office/powerpoint/2010/main" xmlns="" val="4001286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Guatemala the prion systems in set in way that there exists self-governance among inmates. The self-governance</a:t>
            </a:r>
            <a:r>
              <a:rPr lang="en-GB" baseline="0" dirty="0" smtClean="0"/>
              <a:t> emerges from the overpopulation due to the lack of enough guards who can maintain and run prisons effectively. It is also commonly known that guards have a common tendency to use inmates to make profits. To transfer an inmate from one prison to another, there are funds paid and between $12 and $38 to remove solitary confinement among prisoners. The self developed inmate system tend to revolve around money. To be more specific, own government has been established by the inmates which function on wealth, information and bribes. Nevertheless, wealthier inmates pay their own rooms away from overflowing hallways. The prison system at times is abolished altogether. The former prisons become sites solely run by prisoners. For example, a prison  that was renamed as the Independent Republic of </a:t>
            </a:r>
            <a:r>
              <a:rPr lang="en-GB" baseline="0" dirty="0" err="1" smtClean="0"/>
              <a:t>Pavon</a:t>
            </a:r>
            <a:r>
              <a:rPr lang="en-GB" baseline="0" dirty="0" smtClean="0"/>
              <a:t>, had no official government control form until 2006 as it ran from 1996. It was until 2006 when the government officially regained control after may failed raids.  The realities found were a real shock as areas had been designated for computer centres, brothels, pool halls and isolation chambers which were being run by the most feared convicts in Guatemala.</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3</a:t>
            </a:fld>
            <a:endParaRPr lang="en-GB"/>
          </a:p>
        </p:txBody>
      </p:sp>
    </p:spTree>
    <p:extLst>
      <p:ext uri="{BB962C8B-B14F-4D97-AF65-F5344CB8AC3E}">
        <p14:creationId xmlns:p14="http://schemas.microsoft.com/office/powerpoint/2010/main" xmlns="" val="1346652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Guatemala transition from</a:t>
            </a:r>
            <a:r>
              <a:rPr lang="en-GB" baseline="0" dirty="0" smtClean="0"/>
              <a:t> war to peace has been problematic and long. Throughout the post-war period, corruption and impunity have been major issues, and those responsible for abuses when conflicts emerge retain financial and significant political power today. The situations have been made worse due to the rise in power and </a:t>
            </a:r>
            <a:r>
              <a:rPr lang="en-GB" baseline="0" dirty="0" err="1" smtClean="0"/>
              <a:t>narcotrafinantes</a:t>
            </a:r>
            <a:r>
              <a:rPr lang="en-GB" baseline="0" dirty="0" smtClean="0"/>
              <a:t> influence and in turn Guatemala has been made into a Kingdom of impunity as termed by ex-foreign Minister. Guatemala’s corrupt and weak judicial and enforcement agencies have failed to implement the rule of law in many ways despite the United Nations sponsored International Commission Against Impunity creation in 2006. The existence of self-governance prions in Guatemala has hence led to the CICIG to provide ways for international prosecutors to assist the office of Guatemala Attorney General in sensitive cases prosecution that have always been shelved. However, there are loopholes as the CICIG’s mandate failed to include crimes investigation from the 36-year civil war which is problematic due to the accountability lack for past atrocities  inform directly the impunity systematic nature today. Many of the genocide alleged perpetrators of crimes against humanity and genocide during conflict for example continue to hold powerful positions within business communities, political and military.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4</a:t>
            </a:fld>
            <a:endParaRPr lang="en-GB"/>
          </a:p>
        </p:txBody>
      </p:sp>
    </p:spTree>
    <p:extLst>
      <p:ext uri="{BB962C8B-B14F-4D97-AF65-F5344CB8AC3E}">
        <p14:creationId xmlns:p14="http://schemas.microsoft.com/office/powerpoint/2010/main" xmlns="" val="1699592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judicial system in Guatemala has been largely resembling that of the United States adversary system since 1994. In Guatemala, criminal prosecution stages include probable hearing cause aimed at establishing that there is sufficient evidence in prosecution to charge a defendant. There is also an inclusivity of an oral trial which is a presentation of evidence  and witness adversely aimed at determining the guilt and procedure appeals. The panel of judges or the judge in Guatemala  determine the accused guilt. In some cases, the judges have more power in prosecuting and this is not a surprise of the serious security threats faced</a:t>
            </a:r>
            <a:r>
              <a:rPr lang="en-GB" baseline="0" dirty="0" smtClean="0"/>
              <a:t>. (</a:t>
            </a:r>
            <a:r>
              <a:rPr lang="en-US" dirty="0" smtClean="0"/>
              <a:t>Alvarado, 2018</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5</a:t>
            </a:fld>
            <a:endParaRPr lang="en-GB"/>
          </a:p>
        </p:txBody>
      </p:sp>
    </p:spTree>
    <p:extLst>
      <p:ext uri="{BB962C8B-B14F-4D97-AF65-F5344CB8AC3E}">
        <p14:creationId xmlns:p14="http://schemas.microsoft.com/office/powerpoint/2010/main" xmlns="" val="3243401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institutions in Guatemala like most of post-conflict Latin America are in the evolving stage. The judicial system in Guatemala has moved somewhat fro the criminal justice model of the US since 2000 and has gone on to add</a:t>
            </a:r>
            <a:r>
              <a:rPr lang="en-GB" baseline="0" dirty="0" smtClean="0"/>
              <a:t> some of the elements found in the criminal justice system of Spain. This implies that Guatemala individual citizens are not in a position to pursue criminal actions by filling criminal complaints with investigative judges directly. However, citizens are liable to file formal </a:t>
            </a:r>
            <a:r>
              <a:rPr lang="en-GB" baseline="0" dirty="0" err="1" smtClean="0"/>
              <a:t>denuncias</a:t>
            </a:r>
            <a:r>
              <a:rPr lang="en-GB" baseline="0" dirty="0" smtClean="0"/>
              <a:t> with the court and as civil parties join ongoing criminal cases. There is an ability by the Guatemala citizens to become party to the litigation through the ability to join a criminal case. The victims are hence in a position to participate more in the trail making it possible to receive compensation if the accused are guilty of criminal charges. Due to the issues such as lack of resources, corruption and increased demands technically, many cases are requiring lawyers representing the civil parties are now instrumental in the forward movement of criminal prosecutions although the criminal litigation are officially being conducted by state prosecutors.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6</a:t>
            </a:fld>
            <a:endParaRPr lang="en-GB"/>
          </a:p>
        </p:txBody>
      </p:sp>
    </p:spTree>
    <p:extLst>
      <p:ext uri="{BB962C8B-B14F-4D97-AF65-F5344CB8AC3E}">
        <p14:creationId xmlns:p14="http://schemas.microsoft.com/office/powerpoint/2010/main" xmlns="" val="3729922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Special courts</a:t>
            </a:r>
            <a:r>
              <a:rPr lang="en-GB" baseline="0" dirty="0" smtClean="0"/>
              <a:t> were created in 2006 by Guatemala Supreme Court with international actors pressure and had competence in processing the most problematic of cases. It is the authority of the Courts to hear cases posing serious risks to the judges, the defendants, the prosecutors, and the </a:t>
            </a:r>
            <a:r>
              <a:rPr lang="en-GB" baseline="0" dirty="0" err="1" smtClean="0"/>
              <a:t>defense</a:t>
            </a:r>
            <a:r>
              <a:rPr lang="en-GB" baseline="0" dirty="0" smtClean="0"/>
              <a:t> attorney or anyone else that is in the case is involved. Due to the hostile infiltration by crime, limited technical and financial resources, in Guatemala police, judicial and military institutions, the county has always been ranked as one of the impunity-riddles and most corrupt world states. There are even times in recent pasts when judges had to wear masks or hide their identity when presiding over cases involving powerful individuals. These are some of the instances where judges are given additional security and resources in the hopes t focus on cases against dangerous or powerful individuals. The tasks of the courts is to investigate cases implicating people in state power positions but also those involving gang related killings, genocide, gender violence drug traffickers and corruption.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7</a:t>
            </a:fld>
            <a:endParaRPr lang="en-GB"/>
          </a:p>
        </p:txBody>
      </p:sp>
    </p:spTree>
    <p:extLst>
      <p:ext uri="{BB962C8B-B14F-4D97-AF65-F5344CB8AC3E}">
        <p14:creationId xmlns:p14="http://schemas.microsoft.com/office/powerpoint/2010/main" xmlns="" val="2944887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Guatemala, statistics show that the rate of criminal</a:t>
            </a:r>
            <a:r>
              <a:rPr lang="en-GB" baseline="0" dirty="0" smtClean="0"/>
              <a:t> activities is way above the normal rate. These criminal activities include and are not limited to corruption that has been infiltrated in the judicial system to even criminal activities. In 2018, Guatemala the country has at least 100 cases involving murder according to the Overseas Security Advisory Council. There has  been a high association of former officers in the military by drug lords and political figures leading to an increased criminal activities rate. In addition, Guatemala strategic location to Honduras and Mexico creates more path to facilitate highly demanded drugs movement into the US. Commercial sex, one of the human trafficking forms is practiced in the country and citizens can form part of the litigation team being part of a criminal case. In terms of crime levels, the country is highly ranked considering the loose laws and underworking institutions.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8</a:t>
            </a:fld>
            <a:endParaRPr lang="en-GB"/>
          </a:p>
        </p:txBody>
      </p:sp>
    </p:spTree>
    <p:extLst>
      <p:ext uri="{BB962C8B-B14F-4D97-AF65-F5344CB8AC3E}">
        <p14:creationId xmlns:p14="http://schemas.microsoft.com/office/powerpoint/2010/main" xmlns="" val="650427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prosecutions involve important and powerful individuals, current or past officials in the government, military members, paramilitary organizations in high powered gang members</a:t>
            </a:r>
            <a:r>
              <a:rPr lang="en-GB" baseline="0" dirty="0" smtClean="0"/>
              <a:t> </a:t>
            </a:r>
            <a:r>
              <a:rPr lang="en-GB" dirty="0" smtClean="0"/>
              <a:t> in Guatemala, Courts</a:t>
            </a:r>
            <a:r>
              <a:rPr lang="en-GB" baseline="0" dirty="0" smtClean="0"/>
              <a:t> for High Risk Crimes handle the cases. The establishment of the courts was to strengthen the Guatemalan judiciary independence while at the same time fighting against corruption. Furthermore, there was the need to fight against the cases of corruption and the increased threats in security which were faced by lawyers, judges, and others involved in powerful individuals prosecution and defending. The Supreme Court Decree which was at the fore front in in establishing the courts competency explicitly outline specific list of requirements which must be present before removing cases for adjudication by the courts. Some of these requirements are Courts have competency to cases hearing involving specific crimes such as torture, genocide, crimes in relation to organized crime laws such as drug trafficking, laundering mine and terrorism financing</a:t>
            </a:r>
            <a:r>
              <a:rPr lang="en-GB" baseline="0" dirty="0" smtClean="0"/>
              <a:t>. (</a:t>
            </a:r>
            <a:r>
              <a:rPr lang="en-US" dirty="0" smtClean="0"/>
              <a:t>Newman</a:t>
            </a:r>
            <a:r>
              <a:rPr lang="en-US" baseline="0" dirty="0" smtClean="0"/>
              <a:t> et a, 2010</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9</a:t>
            </a:fld>
            <a:endParaRPr lang="en-GB"/>
          </a:p>
        </p:txBody>
      </p:sp>
    </p:spTree>
    <p:extLst>
      <p:ext uri="{BB962C8B-B14F-4D97-AF65-F5344CB8AC3E}">
        <p14:creationId xmlns:p14="http://schemas.microsoft.com/office/powerpoint/2010/main" xmlns="" val="3855269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Today, Guatemala has had a number of advancements in the judicial system. These advancements include and are not limited to new courts available in rural areas and even those that are underdeveloped. Furthermore,</a:t>
            </a:r>
            <a:r>
              <a:rPr lang="en-GB" baseline="0" dirty="0" smtClean="0"/>
              <a:t> there has been an increase in the number of prosecutors and judges available in courts making it possible to handle cases efficiently and with ease without complications. The county judicial system has also been on the rise as there has been establishment of public prosecutor offices. Although much seem to be on the right track, Guatemala has been hugely been impacted negatively by the vices of  corruption which are seen to result form drug lords, elites and gangs. Overall, the efforts by the judicial systems are coming to a halt</a:t>
            </a:r>
            <a:r>
              <a:rPr lang="en-GB" baseline="0" dirty="0" smtClean="0"/>
              <a:t>. (</a:t>
            </a:r>
            <a:r>
              <a:rPr lang="en-US" dirty="0" smtClean="0"/>
              <a:t>Alvarado, 2018</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10</a:t>
            </a:fld>
            <a:endParaRPr lang="en-GB"/>
          </a:p>
        </p:txBody>
      </p:sp>
    </p:spTree>
    <p:extLst>
      <p:ext uri="{BB962C8B-B14F-4D97-AF65-F5344CB8AC3E}">
        <p14:creationId xmlns:p14="http://schemas.microsoft.com/office/powerpoint/2010/main" xmlns="" val="3581107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always a light at</a:t>
            </a:r>
            <a:r>
              <a:rPr lang="en-GB" baseline="0" dirty="0" smtClean="0"/>
              <a:t> the end of the tunnel. This is also a true realization for Guatemala as significant progress is now evident. Despite continued security concerns and limitations of the resources, huge achievements can be seen towards restoring Guatemala justice system to minimize the huge number of prisoners. The court for High Risk Crimes in 2011 and 2012 handed down several convictions which were historic. Five paramilitaries were convicted for their roles in the massacre of the Plan de Sanchez and </a:t>
            </a:r>
            <a:r>
              <a:rPr lang="en-GB" baseline="0" dirty="0" smtClean="0"/>
              <a:t>induction </a:t>
            </a:r>
            <a:r>
              <a:rPr lang="en-GB" baseline="0" dirty="0" smtClean="0"/>
              <a:t>of five former military officers for their involvement in the 1982 Dos </a:t>
            </a:r>
            <a:r>
              <a:rPr lang="en-GB" baseline="0" dirty="0" err="1" smtClean="0"/>
              <a:t>Erres</a:t>
            </a:r>
            <a:r>
              <a:rPr lang="en-GB" baseline="0" dirty="0" smtClean="0"/>
              <a:t> Massacre. The horizon is another significant courts steps. The trial against Ex-Dictator Efrain Rios </a:t>
            </a:r>
            <a:r>
              <a:rPr lang="en-GB" baseline="0" dirty="0" err="1" smtClean="0"/>
              <a:t>Montt</a:t>
            </a:r>
            <a:r>
              <a:rPr lang="en-GB" baseline="0" dirty="0" smtClean="0"/>
              <a:t> trial on March 19</a:t>
            </a:r>
            <a:r>
              <a:rPr lang="en-GB" baseline="30000" dirty="0" smtClean="0"/>
              <a:t>th</a:t>
            </a:r>
            <a:r>
              <a:rPr lang="en-GB" baseline="0" dirty="0" smtClean="0"/>
              <a:t> , 2013 for crimes and genocide against humanity begun. This marked the unprecedented and emblematic chapter in both the international and Guatemalan campaign for human rights and justice</a:t>
            </a:r>
            <a:r>
              <a:rPr lang="en-GB" baseline="0" dirty="0" smtClean="0"/>
              <a:t>. (</a:t>
            </a:r>
            <a:r>
              <a:rPr lang="en-US" dirty="0" smtClean="0"/>
              <a:t>Alvarado, 2018</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BB274CC9-4762-445C-8604-4A83E9646B86}" type="slidenum">
              <a:rPr lang="en-GB" smtClean="0"/>
              <a:pPr/>
              <a:t>11</a:t>
            </a:fld>
            <a:endParaRPr lang="en-GB"/>
          </a:p>
        </p:txBody>
      </p:sp>
    </p:spTree>
    <p:extLst>
      <p:ext uri="{BB962C8B-B14F-4D97-AF65-F5344CB8AC3E}">
        <p14:creationId xmlns:p14="http://schemas.microsoft.com/office/powerpoint/2010/main" xmlns="" val="3405082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3F57CC6-521F-43C7-8C41-3D743271CA33}" type="datetime1">
              <a:rPr lang="en-GB" smtClean="0"/>
              <a:t>22/11/2020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E76FE894-87AE-4EAA-A633-ABAA321C7D80}" type="slidenum">
              <a:rPr lang="en-GB" smtClean="0"/>
              <a:pPr/>
              <a:t>‹#›</a:t>
            </a:fld>
            <a:endParaRPr lang="en-GB"/>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7856D1E-53EE-4D1E-B56C-D29EAE921B23}" type="datetime1">
              <a:rPr lang="en-GB" smtClean="0"/>
              <a:t>22/11/2020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5815584" y="1026373"/>
            <a:ext cx="609600" cy="441325"/>
          </a:xfrm>
        </p:spPr>
        <p:txBody>
          <a:bodyPr/>
          <a:lstStyle/>
          <a:p>
            <a:fld id="{E76FE894-87AE-4EAA-A633-ABAA321C7D80}" type="slidenum">
              <a:rPr lang="en-GB" smtClean="0"/>
              <a:pPr/>
              <a:t>‹#›</a:t>
            </a:fld>
            <a:endParaRPr lang="en-GB"/>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531B20C2-6CF5-49C8-887D-98CEB38840EA}" type="datetime1">
              <a:rPr lang="en-GB" smtClean="0"/>
              <a:t>22/11/2020</a:t>
            </a:fld>
            <a:endParaRPr lang="en-GB"/>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E76FE894-87AE-4EAA-A633-ABAA321C7D80}" type="slidenum">
              <a:rPr lang="en-GB" smtClean="0"/>
              <a:pPr/>
              <a:t>‹#›</a:t>
            </a:fld>
            <a:endParaRPr lang="en-GB"/>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7721600" y="6409944"/>
            <a:ext cx="4059936" cy="365760"/>
          </a:xfrm>
        </p:spPr>
        <p:txBody>
          <a:bodyPr/>
          <a:lstStyle/>
          <a:p>
            <a:fld id="{FDD49269-36F5-43BB-BEB8-87713566F35D}" type="datetime1">
              <a:rPr lang="en-GB" smtClean="0"/>
              <a:t>22/11/2020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6FE894-87AE-4EAA-A633-ABAA321C7D80}" type="slidenum">
              <a:rPr lang="en-GB" smtClean="0"/>
              <a:pPr/>
              <a:t>‹#›</a:t>
            </a:fld>
            <a:endParaRPr lang="en-GB"/>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8E36083-688E-4906-B99E-D87EE5981C53}" type="datetime1">
              <a:rPr lang="en-GB" smtClean="0"/>
              <a:t>22/11/2020</a:t>
            </a:fld>
            <a:endParaRPr lang="en-GB"/>
          </a:p>
        </p:txBody>
      </p:sp>
      <p:sp>
        <p:nvSpPr>
          <p:cNvPr id="8" name="Footer Placeholder 7"/>
          <p:cNvSpPr>
            <a:spLocks noGrp="1"/>
          </p:cNvSpPr>
          <p:nvPr>
            <p:ph type="ftr" sz="quarter" idx="11"/>
          </p:nvPr>
        </p:nvSpPr>
        <p:spPr>
          <a:xfrm>
            <a:off x="406400" y="6409944"/>
            <a:ext cx="4775200" cy="365760"/>
          </a:xfrm>
        </p:spPr>
        <p:txBody>
          <a:bodyPr/>
          <a:lstStyle/>
          <a:p>
            <a:endParaRPr lang="en-GB"/>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E76FE894-87AE-4EAA-A633-ABAA321C7D80}" type="slidenum">
              <a:rPr lang="en-GB" smtClean="0"/>
              <a:pPr/>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FC749F-B3A2-495C-BF23-254F81C6FB8F}" type="datetime1">
              <a:rPr lang="en-GB" smtClean="0"/>
              <a:t>22/11/2020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5791200" y="1036021"/>
            <a:ext cx="609600" cy="441325"/>
          </a:xfrm>
        </p:spPr>
        <p:txBody>
          <a:bodyPr/>
          <a:lstStyle/>
          <a:p>
            <a:fld id="{E76FE894-87AE-4EAA-A633-ABAA321C7D8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3496FB2-C963-4113-BCD9-7F9C06CC1FD0}" type="datetime1">
              <a:rPr lang="en-GB" smtClean="0"/>
              <a:t>22/11/2020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E76FE894-87AE-4EAA-A633-ABAA321C7D8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E76FE894-87AE-4EAA-A633-ABAA321C7D80}" type="slidenum">
              <a:rPr lang="en-GB" smtClean="0"/>
              <a:pPr/>
              <a:t>‹#›</a:t>
            </a:fld>
            <a:endParaRPr lang="en-GB"/>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DA00A92A-B7FA-452E-940D-7C609BF4BDC6}" type="datetime1">
              <a:rPr lang="en-GB" smtClean="0"/>
              <a:t>22/11/2020</a:t>
            </a:fld>
            <a:endParaRPr lang="en-GB"/>
          </a:p>
        </p:txBody>
      </p:sp>
      <p:sp>
        <p:nvSpPr>
          <p:cNvPr id="6" name="Footer Placeholder 5"/>
          <p:cNvSpPr>
            <a:spLocks noGrp="1"/>
          </p:cNvSpPr>
          <p:nvPr>
            <p:ph type="ftr" sz="quarter" idx="11"/>
          </p:nvPr>
        </p:nvSpPr>
        <p:spPr>
          <a:xfrm>
            <a:off x="402336" y="6410848"/>
            <a:ext cx="451104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p>
            <a:fld id="{E76FE894-87AE-4EAA-A633-ABAA321C7D80}" type="slidenum">
              <a:rPr lang="en-GB" smtClean="0"/>
              <a:pPr/>
              <a:t>‹#›</a:t>
            </a:fld>
            <a:endParaRPr lang="en-GB"/>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7717536" y="6404984"/>
            <a:ext cx="4059936" cy="365760"/>
          </a:xfrm>
        </p:spPr>
        <p:txBody>
          <a:bodyPr/>
          <a:lstStyle/>
          <a:p>
            <a:fld id="{036DD72C-A5E6-47AA-909A-E9ACC50184B0}" type="datetime1">
              <a:rPr lang="en-GB" smtClean="0"/>
              <a:t>22/11/2020</a:t>
            </a:fld>
            <a:endParaRPr lang="en-GB"/>
          </a:p>
        </p:txBody>
      </p:sp>
      <p:sp>
        <p:nvSpPr>
          <p:cNvPr id="6" name="Footer Placeholder 5"/>
          <p:cNvSpPr>
            <a:spLocks noGrp="1"/>
          </p:cNvSpPr>
          <p:nvPr>
            <p:ph type="ftr" sz="quarter" idx="11"/>
          </p:nvPr>
        </p:nvSpPr>
        <p:spPr>
          <a:xfrm>
            <a:off x="402336" y="6410848"/>
            <a:ext cx="4779264"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0B081F-06CA-4AD4-999C-70CFEE4BF3F6}" type="datetime1">
              <a:rPr lang="en-GB" smtClean="0"/>
              <a:t>22/11/2020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6FE894-87AE-4EAA-A633-ABAA321C7D80}"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9221216" y="3009902"/>
            <a:ext cx="609600" cy="441325"/>
          </a:xfrm>
        </p:spPr>
        <p:txBody>
          <a:bodyPr/>
          <a:lstStyle/>
          <a:p>
            <a:fld id="{E76FE894-87AE-4EAA-A633-ABAA321C7D80}" type="slidenum">
              <a:rPr lang="en-GB" smtClean="0"/>
              <a:pPr/>
              <a:t>‹#›</a:t>
            </a:fld>
            <a:endParaRPr lang="en-GB"/>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FB2B87-FA73-4B6F-BFB2-06D9C419AAA9}" type="datetime1">
              <a:rPr lang="en-GB" smtClean="0"/>
              <a:t>22/11/2020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9855200" y="304802"/>
            <a:ext cx="19304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2C77DF73-E939-4757-9F81-B7F819618AB2}" type="datetime1">
              <a:rPr lang="en-GB" smtClean="0"/>
              <a:t>22/11/2020</a:t>
            </a:fld>
            <a:endParaRPr lang="en-GB"/>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76FE894-87AE-4EAA-A633-ABAA321C7D80}" type="slidenum">
              <a:rPr lang="en-GB" smtClean="0"/>
              <a:pPr/>
              <a:t>‹#›</a:t>
            </a:fld>
            <a:endParaRPr lang="en-GB"/>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9355" y="3343049"/>
            <a:ext cx="9144000" cy="2387600"/>
          </a:xfrm>
        </p:spPr>
        <p:txBody>
          <a:bodyPr>
            <a:normAutofit fontScale="90000"/>
          </a:bodyPr>
          <a:lstStyle/>
          <a:p>
            <a:r>
              <a:rPr lang="en-GB" dirty="0" smtClean="0"/>
              <a:t>Name</a:t>
            </a:r>
            <a:br>
              <a:rPr lang="en-GB" dirty="0" smtClean="0"/>
            </a:br>
            <a:r>
              <a:rPr lang="en-GB" dirty="0" smtClean="0"/>
              <a:t>Institution</a:t>
            </a:r>
            <a:br>
              <a:rPr lang="en-GB" dirty="0" smtClean="0"/>
            </a:br>
            <a:r>
              <a:rPr lang="en-GB" dirty="0" smtClean="0"/>
              <a:t>Date</a:t>
            </a:r>
            <a:br>
              <a:rPr lang="en-GB" dirty="0" smtClean="0"/>
            </a:br>
            <a:r>
              <a:rPr lang="en-GB" dirty="0" smtClean="0"/>
              <a:t>Law</a:t>
            </a:r>
            <a:endParaRPr lang="en-GB" dirty="0"/>
          </a:p>
        </p:txBody>
      </p:sp>
      <p:sp>
        <p:nvSpPr>
          <p:cNvPr id="3" name="Slide Number Placeholder 2"/>
          <p:cNvSpPr>
            <a:spLocks noGrp="1"/>
          </p:cNvSpPr>
          <p:nvPr>
            <p:ph type="sldNum" sz="quarter" idx="12"/>
          </p:nvPr>
        </p:nvSpPr>
        <p:spPr/>
        <p:txBody>
          <a:bodyPr/>
          <a:lstStyle/>
          <a:p>
            <a:fld id="{E76FE894-87AE-4EAA-A633-ABAA321C7D80}" type="slidenum">
              <a:rPr lang="en-GB" smtClean="0"/>
              <a:pPr/>
              <a:t>1</a:t>
            </a:fld>
            <a:endParaRPr lang="en-GB"/>
          </a:p>
        </p:txBody>
      </p:sp>
    </p:spTree>
    <p:extLst>
      <p:ext uri="{BB962C8B-B14F-4D97-AF65-F5344CB8AC3E}">
        <p14:creationId xmlns:p14="http://schemas.microsoft.com/office/powerpoint/2010/main" xmlns="" val="200685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3698" y="2870348"/>
            <a:ext cx="9659815" cy="2904271"/>
          </a:xfrm>
        </p:spPr>
        <p:txBody>
          <a:bodyPr>
            <a:normAutofit lnSpcReduction="10000"/>
          </a:bodyPr>
          <a:lstStyle/>
          <a:p>
            <a:pPr marL="342900" indent="-342900" algn="l">
              <a:buFont typeface="Arial" panose="020B0604020202020204" pitchFamily="34" charset="0"/>
              <a:buChar char="•"/>
            </a:pPr>
            <a:r>
              <a:rPr lang="en-GB" sz="2800" b="0" cap="none" dirty="0" smtClean="0">
                <a:solidFill>
                  <a:schemeClr val="tx1"/>
                </a:solidFill>
              </a:rPr>
              <a:t>M</a:t>
            </a:r>
            <a:r>
              <a:rPr lang="en-GB" sz="2800" b="0" cap="none" dirty="0" smtClean="0">
                <a:solidFill>
                  <a:schemeClr val="tx1"/>
                </a:solidFill>
              </a:rPr>
              <a:t>ost overcrowded prisons</a:t>
            </a:r>
          </a:p>
          <a:p>
            <a:pPr marL="342900" indent="-342900" algn="l">
              <a:buFont typeface="Arial" panose="020B0604020202020204" pitchFamily="34" charset="0"/>
              <a:buChar char="•"/>
            </a:pPr>
            <a:r>
              <a:rPr lang="en-GB" sz="2800" b="0" cap="none" dirty="0" smtClean="0">
                <a:solidFill>
                  <a:schemeClr val="tx1"/>
                </a:solidFill>
              </a:rPr>
              <a:t>C</a:t>
            </a:r>
            <a:r>
              <a:rPr lang="en-GB" sz="2800" b="0" cap="none" dirty="0" smtClean="0">
                <a:solidFill>
                  <a:schemeClr val="tx1"/>
                </a:solidFill>
              </a:rPr>
              <a:t>orruption and lack of infrastructure</a:t>
            </a:r>
          </a:p>
          <a:p>
            <a:pPr marL="342900" indent="-342900" algn="l">
              <a:buFont typeface="Arial" panose="020B0604020202020204" pitchFamily="34" charset="0"/>
              <a:buChar char="•"/>
            </a:pPr>
            <a:r>
              <a:rPr lang="en-GB" sz="2800" b="0" cap="none" dirty="0" smtClean="0">
                <a:solidFill>
                  <a:schemeClr val="tx1"/>
                </a:solidFill>
              </a:rPr>
              <a:t>O</a:t>
            </a:r>
            <a:r>
              <a:rPr lang="en-GB" sz="2800" b="0" cap="none" dirty="0" smtClean="0">
                <a:solidFill>
                  <a:schemeClr val="tx1"/>
                </a:solidFill>
              </a:rPr>
              <a:t>verpopulation</a:t>
            </a:r>
          </a:p>
          <a:p>
            <a:pPr marL="342900" indent="-342900" algn="l">
              <a:buFont typeface="Arial" panose="020B0604020202020204" pitchFamily="34" charset="0"/>
              <a:buChar char="•"/>
            </a:pPr>
            <a:r>
              <a:rPr lang="en-GB" sz="2800" b="0" cap="none" dirty="0" smtClean="0">
                <a:solidFill>
                  <a:schemeClr val="tx1"/>
                </a:solidFill>
              </a:rPr>
              <a:t>H</a:t>
            </a:r>
            <a:r>
              <a:rPr lang="en-GB" sz="2800" b="0" cap="none" dirty="0" smtClean="0">
                <a:solidFill>
                  <a:schemeClr val="tx1"/>
                </a:solidFill>
              </a:rPr>
              <a:t>igh birth-rate in 2001 due of unavailability of birth control</a:t>
            </a:r>
          </a:p>
          <a:p>
            <a:pPr marL="342900" indent="-342900" algn="l">
              <a:buFont typeface="Arial" panose="020B0604020202020204" pitchFamily="34" charset="0"/>
              <a:buChar char="•"/>
            </a:pPr>
            <a:r>
              <a:rPr lang="en-GB" sz="2800" b="0" cap="none" dirty="0" smtClean="0">
                <a:solidFill>
                  <a:schemeClr val="tx1"/>
                </a:solidFill>
              </a:rPr>
              <a:t>R</a:t>
            </a:r>
            <a:r>
              <a:rPr lang="en-GB" sz="2800" b="0" cap="none" dirty="0" smtClean="0">
                <a:solidFill>
                  <a:schemeClr val="tx1"/>
                </a:solidFill>
              </a:rPr>
              <a:t>ising overpopulation </a:t>
            </a:r>
          </a:p>
          <a:p>
            <a:pPr marL="342900" indent="-342900" algn="l">
              <a:buFont typeface="Arial" panose="020B0604020202020204" pitchFamily="34" charset="0"/>
              <a:buChar char="•"/>
            </a:pPr>
            <a:endParaRPr lang="en-GB" dirty="0" smtClean="0"/>
          </a:p>
        </p:txBody>
      </p:sp>
      <p:sp>
        <p:nvSpPr>
          <p:cNvPr id="2" name="Title 1"/>
          <p:cNvSpPr>
            <a:spLocks noGrp="1"/>
          </p:cNvSpPr>
          <p:nvPr>
            <p:ph type="ctrTitle"/>
          </p:nvPr>
        </p:nvSpPr>
        <p:spPr>
          <a:xfrm>
            <a:off x="1478280" y="771843"/>
            <a:ext cx="9144000" cy="826358"/>
          </a:xfrm>
        </p:spPr>
        <p:txBody>
          <a:bodyPr>
            <a:normAutofit/>
          </a:bodyPr>
          <a:lstStyle/>
          <a:p>
            <a:pPr algn="l"/>
            <a:r>
              <a:rPr lang="en-GB" dirty="0" smtClean="0"/>
              <a:t>Overview of Guatemala prison system</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2</a:t>
            </a:fld>
            <a:endParaRPr lang="en-GB"/>
          </a:p>
        </p:txBody>
      </p:sp>
    </p:spTree>
    <p:extLst>
      <p:ext uri="{BB962C8B-B14F-4D97-AF65-F5344CB8AC3E}">
        <p14:creationId xmlns:p14="http://schemas.microsoft.com/office/powerpoint/2010/main" xmlns="" val="859904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Self-governance prisons</a:t>
            </a:r>
            <a:endParaRPr lang="en-GB" dirty="0"/>
          </a:p>
        </p:txBody>
      </p:sp>
      <p:sp>
        <p:nvSpPr>
          <p:cNvPr id="3" name="Content Placeholder 2"/>
          <p:cNvSpPr>
            <a:spLocks noGrp="1"/>
          </p:cNvSpPr>
          <p:nvPr>
            <p:ph sz="quarter" idx="1"/>
          </p:nvPr>
        </p:nvSpPr>
        <p:spPr/>
        <p:txBody>
          <a:bodyPr/>
          <a:lstStyle/>
          <a:p>
            <a:r>
              <a:rPr lang="en-GB" dirty="0" smtClean="0"/>
              <a:t>Lack of enough guards</a:t>
            </a:r>
          </a:p>
          <a:p>
            <a:r>
              <a:rPr lang="en-GB" dirty="0" smtClean="0"/>
              <a:t>Illegal prison transfers</a:t>
            </a:r>
          </a:p>
          <a:p>
            <a:r>
              <a:rPr lang="en-GB" dirty="0" smtClean="0"/>
              <a:t>Own government establishment by inmates</a:t>
            </a:r>
          </a:p>
          <a:p>
            <a:r>
              <a:rPr lang="en-GB" dirty="0" smtClean="0"/>
              <a:t>Horrible conditions for guards and inmates</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3</a:t>
            </a:fld>
            <a:endParaRPr lang="en-GB"/>
          </a:p>
        </p:txBody>
      </p:sp>
    </p:spTree>
    <p:extLst>
      <p:ext uri="{BB962C8B-B14F-4D97-AF65-F5344CB8AC3E}">
        <p14:creationId xmlns:p14="http://schemas.microsoft.com/office/powerpoint/2010/main" xmlns="" val="2042695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War to peace transition in Guatemala</a:t>
            </a:r>
            <a:endParaRPr lang="en-GB" dirty="0"/>
          </a:p>
        </p:txBody>
      </p:sp>
      <p:sp>
        <p:nvSpPr>
          <p:cNvPr id="3" name="Content Placeholder 2"/>
          <p:cNvSpPr>
            <a:spLocks noGrp="1"/>
          </p:cNvSpPr>
          <p:nvPr>
            <p:ph sz="quarter" idx="1"/>
          </p:nvPr>
        </p:nvSpPr>
        <p:spPr/>
        <p:txBody>
          <a:bodyPr/>
          <a:lstStyle/>
          <a:p>
            <a:r>
              <a:rPr lang="en-GB" dirty="0" smtClean="0"/>
              <a:t>Problematic and long transition</a:t>
            </a:r>
          </a:p>
          <a:p>
            <a:r>
              <a:rPr lang="en-GB" dirty="0" smtClean="0"/>
              <a:t>Law breakers continue to run the government</a:t>
            </a:r>
          </a:p>
          <a:p>
            <a:r>
              <a:rPr lang="en-GB" dirty="0" smtClean="0"/>
              <a:t>Failure to implement rules of law</a:t>
            </a:r>
          </a:p>
          <a:p>
            <a:r>
              <a:rPr lang="en-GB" dirty="0" smtClean="0"/>
              <a:t>Loopholes in CICIG mandate</a:t>
            </a:r>
          </a:p>
          <a:p>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4</a:t>
            </a:fld>
            <a:endParaRPr lang="en-GB"/>
          </a:p>
        </p:txBody>
      </p:sp>
    </p:spTree>
    <p:extLst>
      <p:ext uri="{BB962C8B-B14F-4D97-AF65-F5344CB8AC3E}">
        <p14:creationId xmlns:p14="http://schemas.microsoft.com/office/powerpoint/2010/main" xmlns="" val="2798492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2890" y="2777295"/>
            <a:ext cx="9144000" cy="2587747"/>
          </a:xfrm>
        </p:spPr>
        <p:txBody>
          <a:bodyPr/>
          <a:lstStyle/>
          <a:p>
            <a:pPr marL="342900" indent="-342900" algn="l">
              <a:buFont typeface="Arial" panose="020B0604020202020204" pitchFamily="34" charset="0"/>
              <a:buChar char="•"/>
            </a:pPr>
            <a:r>
              <a:rPr lang="en-GB" sz="2800" b="0" cap="none" dirty="0" smtClean="0">
                <a:solidFill>
                  <a:schemeClr val="tx1"/>
                </a:solidFill>
              </a:rPr>
              <a:t>G</a:t>
            </a:r>
            <a:r>
              <a:rPr lang="en-GB" sz="2800" b="0" cap="none" dirty="0" smtClean="0">
                <a:solidFill>
                  <a:schemeClr val="tx1"/>
                </a:solidFill>
              </a:rPr>
              <a:t>uatemala judicial system resembles that of the USA.</a:t>
            </a:r>
          </a:p>
          <a:p>
            <a:pPr marL="342900" indent="-342900" algn="l">
              <a:buFont typeface="Arial" panose="020B0604020202020204" pitchFamily="34" charset="0"/>
              <a:buChar char="•"/>
            </a:pPr>
            <a:r>
              <a:rPr lang="en-GB" sz="2800" b="0" cap="none" dirty="0" smtClean="0">
                <a:solidFill>
                  <a:schemeClr val="tx1"/>
                </a:solidFill>
              </a:rPr>
              <a:t>P</a:t>
            </a:r>
            <a:r>
              <a:rPr lang="en-GB" sz="2800" b="0" cap="none" dirty="0" smtClean="0">
                <a:solidFill>
                  <a:schemeClr val="tx1"/>
                </a:solidFill>
              </a:rPr>
              <a:t>rosecution stages</a:t>
            </a:r>
          </a:p>
          <a:p>
            <a:pPr marL="342900" indent="-342900" algn="l">
              <a:buFont typeface="Arial" panose="020B0604020202020204" pitchFamily="34" charset="0"/>
              <a:buChar char="•"/>
            </a:pPr>
            <a:r>
              <a:rPr lang="en-GB" sz="2800" b="0" cap="none" dirty="0" smtClean="0">
                <a:solidFill>
                  <a:schemeClr val="tx1"/>
                </a:solidFill>
              </a:rPr>
              <a:t>G</a:t>
            </a:r>
            <a:r>
              <a:rPr lang="en-GB" sz="2800" b="0" cap="none" dirty="0" smtClean="0">
                <a:solidFill>
                  <a:schemeClr val="tx1"/>
                </a:solidFill>
              </a:rPr>
              <a:t>uilt determination</a:t>
            </a:r>
          </a:p>
          <a:p>
            <a:pPr marL="342900" indent="-342900" algn="l">
              <a:buFont typeface="Arial" panose="020B0604020202020204" pitchFamily="34" charset="0"/>
              <a:buChar char="•"/>
            </a:pPr>
            <a:r>
              <a:rPr lang="en-GB" sz="2800" b="0" cap="none" dirty="0" smtClean="0">
                <a:solidFill>
                  <a:schemeClr val="tx1"/>
                </a:solidFill>
              </a:rPr>
              <a:t>J</a:t>
            </a:r>
            <a:r>
              <a:rPr lang="en-GB" sz="2800" b="0" cap="none" dirty="0" smtClean="0">
                <a:solidFill>
                  <a:schemeClr val="tx1"/>
                </a:solidFill>
              </a:rPr>
              <a:t>udges may have more power</a:t>
            </a:r>
          </a:p>
          <a:p>
            <a:pPr marL="342900" indent="-342900" algn="l">
              <a:buFont typeface="Arial" panose="020B0604020202020204" pitchFamily="34" charset="0"/>
              <a:buChar char="•"/>
            </a:pPr>
            <a:endParaRPr lang="en-GB" dirty="0"/>
          </a:p>
        </p:txBody>
      </p:sp>
      <p:sp>
        <p:nvSpPr>
          <p:cNvPr id="2" name="Title 1"/>
          <p:cNvSpPr>
            <a:spLocks noGrp="1"/>
          </p:cNvSpPr>
          <p:nvPr>
            <p:ph type="ctrTitle"/>
          </p:nvPr>
        </p:nvSpPr>
        <p:spPr>
          <a:xfrm>
            <a:off x="1524000" y="1122363"/>
            <a:ext cx="9144000" cy="601506"/>
          </a:xfrm>
        </p:spPr>
        <p:txBody>
          <a:bodyPr>
            <a:normAutofit fontScale="90000"/>
          </a:bodyPr>
          <a:lstStyle/>
          <a:p>
            <a:pPr algn="l"/>
            <a:r>
              <a:rPr lang="en-GB" dirty="0" smtClean="0"/>
              <a:t>Criminal justice system </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5</a:t>
            </a:fld>
            <a:endParaRPr lang="en-GB"/>
          </a:p>
        </p:txBody>
      </p:sp>
    </p:spTree>
    <p:extLst>
      <p:ext uri="{BB962C8B-B14F-4D97-AF65-F5344CB8AC3E}">
        <p14:creationId xmlns:p14="http://schemas.microsoft.com/office/powerpoint/2010/main" xmlns="" val="2729165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High risk crime courts</a:t>
            </a:r>
            <a:endParaRPr lang="en-GB" dirty="0"/>
          </a:p>
        </p:txBody>
      </p:sp>
      <p:sp>
        <p:nvSpPr>
          <p:cNvPr id="3" name="Content Placeholder 2"/>
          <p:cNvSpPr>
            <a:spLocks noGrp="1"/>
          </p:cNvSpPr>
          <p:nvPr>
            <p:ph sz="quarter" idx="1"/>
          </p:nvPr>
        </p:nvSpPr>
        <p:spPr/>
        <p:txBody>
          <a:bodyPr/>
          <a:lstStyle/>
          <a:p>
            <a:r>
              <a:rPr lang="en-GB" dirty="0" smtClean="0"/>
              <a:t>Evolving institutions</a:t>
            </a:r>
          </a:p>
          <a:p>
            <a:r>
              <a:rPr lang="en-GB" dirty="0" smtClean="0"/>
              <a:t>Filing formal </a:t>
            </a:r>
            <a:r>
              <a:rPr lang="en-GB" dirty="0" err="1" smtClean="0"/>
              <a:t>denuncias</a:t>
            </a:r>
            <a:endParaRPr lang="en-GB" dirty="0" smtClean="0"/>
          </a:p>
          <a:p>
            <a:r>
              <a:rPr lang="en-GB" dirty="0" smtClean="0"/>
              <a:t>Trial making participations</a:t>
            </a:r>
          </a:p>
          <a:p>
            <a:r>
              <a:rPr lang="en-GB" dirty="0" smtClean="0"/>
              <a:t>Instrumental cases</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6</a:t>
            </a:fld>
            <a:endParaRPr lang="en-GB"/>
          </a:p>
        </p:txBody>
      </p:sp>
    </p:spTree>
    <p:extLst>
      <p:ext uri="{BB962C8B-B14F-4D97-AF65-F5344CB8AC3E}">
        <p14:creationId xmlns:p14="http://schemas.microsoft.com/office/powerpoint/2010/main" xmlns="" val="3384290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9128" y="1878169"/>
            <a:ext cx="9144000" cy="1655762"/>
          </a:xfrm>
        </p:spPr>
        <p:txBody>
          <a:bodyPr/>
          <a:lstStyle/>
          <a:p>
            <a:pPr algn="l"/>
            <a:r>
              <a:rPr lang="en-GB" dirty="0" smtClean="0"/>
              <a:t>Creation of special courts</a:t>
            </a:r>
          </a:p>
          <a:p>
            <a:pPr algn="l"/>
            <a:r>
              <a:rPr lang="en-GB" dirty="0" smtClean="0"/>
              <a:t>Limited financial and technical resources</a:t>
            </a:r>
          </a:p>
          <a:p>
            <a:pPr algn="l"/>
            <a:r>
              <a:rPr lang="en-GB" dirty="0" smtClean="0"/>
              <a:t>Hostile crime infiltration</a:t>
            </a:r>
            <a:endParaRPr lang="en-GB" dirty="0"/>
          </a:p>
        </p:txBody>
      </p:sp>
      <p:sp>
        <p:nvSpPr>
          <p:cNvPr id="2" name="Title 1"/>
          <p:cNvSpPr>
            <a:spLocks noGrp="1"/>
          </p:cNvSpPr>
          <p:nvPr>
            <p:ph type="ctrTitle"/>
          </p:nvPr>
        </p:nvSpPr>
        <p:spPr>
          <a:xfrm>
            <a:off x="1524000" y="1122363"/>
            <a:ext cx="9144000" cy="556535"/>
          </a:xfrm>
        </p:spPr>
        <p:txBody>
          <a:bodyPr>
            <a:normAutofit fontScale="90000"/>
          </a:bodyPr>
          <a:lstStyle/>
          <a:p>
            <a:pPr algn="l"/>
            <a:r>
              <a:rPr lang="en-GB" dirty="0" smtClean="0"/>
              <a:t>Special </a:t>
            </a:r>
            <a:r>
              <a:rPr lang="en-GB" dirty="0" smtClean="0"/>
              <a:t>Courts</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7</a:t>
            </a:fld>
            <a:endParaRPr lang="en-GB"/>
          </a:p>
        </p:txBody>
      </p:sp>
    </p:spTree>
    <p:extLst>
      <p:ext uri="{BB962C8B-B14F-4D97-AF65-F5344CB8AC3E}">
        <p14:creationId xmlns:p14="http://schemas.microsoft.com/office/powerpoint/2010/main" xmlns="" val="3998356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Rate of criminal activities</a:t>
            </a:r>
            <a:endParaRPr lang="en-GB" dirty="0"/>
          </a:p>
        </p:txBody>
      </p:sp>
      <p:sp>
        <p:nvSpPr>
          <p:cNvPr id="3" name="Content Placeholder 2"/>
          <p:cNvSpPr>
            <a:spLocks noGrp="1"/>
          </p:cNvSpPr>
          <p:nvPr>
            <p:ph sz="quarter" idx="1"/>
          </p:nvPr>
        </p:nvSpPr>
        <p:spPr/>
        <p:txBody>
          <a:bodyPr/>
          <a:lstStyle/>
          <a:p>
            <a:r>
              <a:rPr lang="en-GB" dirty="0" smtClean="0"/>
              <a:t>High level of criminal activities</a:t>
            </a:r>
          </a:p>
          <a:p>
            <a:r>
              <a:rPr lang="en-GB" dirty="0" smtClean="0"/>
              <a:t>Association of leaders with crime</a:t>
            </a:r>
          </a:p>
          <a:p>
            <a:r>
              <a:rPr lang="en-GB" dirty="0" smtClean="0"/>
              <a:t>Loose laws and underworking institutions</a:t>
            </a:r>
          </a:p>
          <a:p>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8</a:t>
            </a:fld>
            <a:endParaRPr lang="en-GB"/>
          </a:p>
        </p:txBody>
      </p:sp>
    </p:spTree>
    <p:extLst>
      <p:ext uri="{BB962C8B-B14F-4D97-AF65-F5344CB8AC3E}">
        <p14:creationId xmlns:p14="http://schemas.microsoft.com/office/powerpoint/2010/main" xmlns="" val="2473233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Courts for High Risk Crimes</a:t>
            </a:r>
            <a:endParaRPr lang="en-GB" dirty="0"/>
          </a:p>
        </p:txBody>
      </p:sp>
      <p:sp>
        <p:nvSpPr>
          <p:cNvPr id="3" name="Content Placeholder 2"/>
          <p:cNvSpPr>
            <a:spLocks noGrp="1"/>
          </p:cNvSpPr>
          <p:nvPr>
            <p:ph sz="quarter" idx="1"/>
          </p:nvPr>
        </p:nvSpPr>
        <p:spPr/>
        <p:txBody>
          <a:bodyPr/>
          <a:lstStyle/>
          <a:p>
            <a:r>
              <a:rPr lang="en-GB" dirty="0" smtClean="0"/>
              <a:t>Courts doe High Risk Crimes</a:t>
            </a:r>
          </a:p>
          <a:p>
            <a:r>
              <a:rPr lang="en-GB" dirty="0" smtClean="0"/>
              <a:t>Judicial independence strengthening</a:t>
            </a:r>
          </a:p>
          <a:p>
            <a:r>
              <a:rPr lang="en-GB" dirty="0" smtClean="0"/>
              <a:t>Fight corruption</a:t>
            </a:r>
          </a:p>
          <a:p>
            <a:r>
              <a:rPr lang="en-GB" dirty="0" smtClean="0"/>
              <a:t>Specific list of requirements</a:t>
            </a:r>
          </a:p>
          <a:p>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9</a:t>
            </a:fld>
            <a:endParaRPr lang="en-GB"/>
          </a:p>
        </p:txBody>
      </p:sp>
    </p:spTree>
    <p:extLst>
      <p:ext uri="{BB962C8B-B14F-4D97-AF65-F5344CB8AC3E}">
        <p14:creationId xmlns:p14="http://schemas.microsoft.com/office/powerpoint/2010/main" xmlns="" val="4192263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Recent advancements</a:t>
            </a:r>
            <a:endParaRPr lang="en-GB" dirty="0"/>
          </a:p>
        </p:txBody>
      </p:sp>
      <p:sp>
        <p:nvSpPr>
          <p:cNvPr id="3" name="Content Placeholder 2"/>
          <p:cNvSpPr>
            <a:spLocks noGrp="1"/>
          </p:cNvSpPr>
          <p:nvPr>
            <p:ph sz="quarter" idx="1"/>
          </p:nvPr>
        </p:nvSpPr>
        <p:spPr>
          <a:xfrm>
            <a:off x="808220" y="1570792"/>
            <a:ext cx="10515600" cy="4351338"/>
          </a:xfrm>
        </p:spPr>
        <p:txBody>
          <a:bodyPr/>
          <a:lstStyle/>
          <a:p>
            <a:r>
              <a:rPr lang="en-GB" dirty="0" smtClean="0"/>
              <a:t>Availability of new courts</a:t>
            </a:r>
          </a:p>
          <a:p>
            <a:r>
              <a:rPr lang="en-GB" dirty="0" smtClean="0"/>
              <a:t>Increased judges and prosecutors</a:t>
            </a:r>
          </a:p>
          <a:p>
            <a:r>
              <a:rPr lang="en-GB" dirty="0" smtClean="0"/>
              <a:t>Corruption is  still the main cause of rogue </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10</a:t>
            </a:fld>
            <a:endParaRPr lang="en-GB"/>
          </a:p>
        </p:txBody>
      </p:sp>
    </p:spTree>
    <p:extLst>
      <p:ext uri="{BB962C8B-B14F-4D97-AF65-F5344CB8AC3E}">
        <p14:creationId xmlns:p14="http://schemas.microsoft.com/office/powerpoint/2010/main" xmlns="" val="1857220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Towards creating a justice system for all</a:t>
            </a:r>
            <a:endParaRPr lang="en-GB" dirty="0"/>
          </a:p>
        </p:txBody>
      </p:sp>
      <p:sp>
        <p:nvSpPr>
          <p:cNvPr id="3" name="Content Placeholder 2"/>
          <p:cNvSpPr>
            <a:spLocks noGrp="1"/>
          </p:cNvSpPr>
          <p:nvPr>
            <p:ph sz="quarter" idx="1"/>
          </p:nvPr>
        </p:nvSpPr>
        <p:spPr/>
        <p:txBody>
          <a:bodyPr/>
          <a:lstStyle/>
          <a:p>
            <a:r>
              <a:rPr lang="en-GB" dirty="0" smtClean="0"/>
              <a:t>2011 and 2012 convictions</a:t>
            </a:r>
          </a:p>
          <a:p>
            <a:r>
              <a:rPr lang="en-GB" smtClean="0"/>
              <a:t>Conviction </a:t>
            </a:r>
            <a:r>
              <a:rPr lang="en-GB" dirty="0" smtClean="0"/>
              <a:t>of 5 paramilitaries involved on the Plan de Sanchez massacre</a:t>
            </a:r>
          </a:p>
          <a:p>
            <a:r>
              <a:rPr lang="en-GB" dirty="0" smtClean="0"/>
              <a:t>Efrain Rios </a:t>
            </a:r>
            <a:r>
              <a:rPr lang="en-GB" dirty="0" err="1" smtClean="0"/>
              <a:t>Montt</a:t>
            </a:r>
            <a:r>
              <a:rPr lang="en-GB" dirty="0" smtClean="0"/>
              <a:t> Trail</a:t>
            </a:r>
            <a:endParaRPr lang="en-GB"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11</a:t>
            </a:fld>
            <a:endParaRPr lang="en-GB"/>
          </a:p>
        </p:txBody>
      </p:sp>
    </p:spTree>
    <p:extLst>
      <p:ext uri="{BB962C8B-B14F-4D97-AF65-F5344CB8AC3E}">
        <p14:creationId xmlns:p14="http://schemas.microsoft.com/office/powerpoint/2010/main" xmlns="" val="2222377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r>
              <a:rPr lang="en-US" dirty="0" smtClean="0"/>
              <a:t>Roth, M. P. (2006). </a:t>
            </a:r>
            <a:r>
              <a:rPr lang="en-US" i="1" dirty="0" smtClean="0"/>
              <a:t>Prisons and prison systems: A global encyclopedia</a:t>
            </a:r>
            <a:r>
              <a:rPr lang="en-US" dirty="0" smtClean="0"/>
              <a:t>. Westport, Conn: Greenwood Press.</a:t>
            </a:r>
          </a:p>
          <a:p>
            <a:r>
              <a:rPr lang="en-US" dirty="0" smtClean="0"/>
              <a:t>Newman, G. R., </a:t>
            </a:r>
            <a:r>
              <a:rPr lang="en-US" dirty="0" err="1" smtClean="0"/>
              <a:t>Nalla</a:t>
            </a:r>
            <a:r>
              <a:rPr lang="en-US" dirty="0" smtClean="0"/>
              <a:t>, M., </a:t>
            </a:r>
            <a:r>
              <a:rPr lang="en-US" dirty="0" err="1" smtClean="0"/>
              <a:t>Stamatel</a:t>
            </a:r>
            <a:r>
              <a:rPr lang="en-US" dirty="0" smtClean="0"/>
              <a:t>, J. P., Sung, H.-E., Chu, D. C. J., </a:t>
            </a:r>
            <a:r>
              <a:rPr lang="en-US" dirty="0" err="1" smtClean="0"/>
              <a:t>Aebi</a:t>
            </a:r>
            <a:r>
              <a:rPr lang="en-US" dirty="0" smtClean="0"/>
              <a:t>, M. F., &amp; </a:t>
            </a:r>
            <a:r>
              <a:rPr lang="en-US" dirty="0" err="1" smtClean="0"/>
              <a:t>Jaquier</a:t>
            </a:r>
            <a:r>
              <a:rPr lang="en-US" dirty="0" smtClean="0"/>
              <a:t>, V. (2010). </a:t>
            </a:r>
            <a:r>
              <a:rPr lang="en-US" i="1" dirty="0" smtClean="0"/>
              <a:t>Crime and punishment around the world</a:t>
            </a:r>
            <a:r>
              <a:rPr lang="en-US" dirty="0" smtClean="0"/>
              <a:t>. Santa Barbara, </a:t>
            </a:r>
            <a:r>
              <a:rPr lang="en-US" dirty="0" err="1" smtClean="0"/>
              <a:t>Calif</a:t>
            </a:r>
            <a:r>
              <a:rPr lang="en-US" dirty="0" smtClean="0"/>
              <a:t>: ABC-CLIO.</a:t>
            </a:r>
          </a:p>
          <a:p>
            <a:r>
              <a:rPr lang="en-US" dirty="0" smtClean="0"/>
              <a:t>Alvarado, A. (2018). </a:t>
            </a:r>
            <a:r>
              <a:rPr lang="en-US" i="1" dirty="0" smtClean="0"/>
              <a:t>Still standing: Finding light inside a Guatemalan prison</a:t>
            </a:r>
            <a:r>
              <a:rPr lang="en-US" dirty="0" smtClean="0"/>
              <a:t>.</a:t>
            </a:r>
          </a:p>
          <a:p>
            <a:pPr>
              <a:buNone/>
            </a:pPr>
            <a:r>
              <a:rPr lang="en-US" dirty="0" smtClean="0"/>
              <a:t/>
            </a:r>
            <a:br>
              <a:rPr lang="en-US" dirty="0" smtClean="0"/>
            </a:b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2"/>
          </p:nvPr>
        </p:nvSpPr>
        <p:spPr/>
        <p:txBody>
          <a:bodyPr/>
          <a:lstStyle/>
          <a:p>
            <a:fld id="{E76FE894-87AE-4EAA-A633-ABAA321C7D80}" type="slidenum">
              <a:rPr lang="en-GB" smtClean="0"/>
              <a:pPr/>
              <a:t>12</a:t>
            </a:fld>
            <a:endParaRPr lang="en-GB"/>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287</TotalTime>
  <Words>2036</Words>
  <Application>Microsoft Office PowerPoint</Application>
  <PresentationFormat>Custom</PresentationFormat>
  <Paragraphs>85</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Name Institution Date Law</vt:lpstr>
      <vt:lpstr>Overview of Guatemala prison system</vt:lpstr>
      <vt:lpstr>Self-governance prisons</vt:lpstr>
      <vt:lpstr>War to peace transition in Guatemala</vt:lpstr>
      <vt:lpstr>Criminal justice system </vt:lpstr>
      <vt:lpstr>High risk crime courts</vt:lpstr>
      <vt:lpstr>Special Courts</vt:lpstr>
      <vt:lpstr>Rate of criminal activities</vt:lpstr>
      <vt:lpstr>Courts for High Risk Crimes</vt:lpstr>
      <vt:lpstr>Recent advancements</vt:lpstr>
      <vt:lpstr>Towards creating a justice system for all</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dc:title>
  <dc:creator>lastborn</dc:creator>
  <cp:lastModifiedBy>AbduAlqa</cp:lastModifiedBy>
  <cp:revision>36</cp:revision>
  <dcterms:created xsi:type="dcterms:W3CDTF">2020-11-22T12:20:31Z</dcterms:created>
  <dcterms:modified xsi:type="dcterms:W3CDTF">2020-11-22T22:19:18Z</dcterms:modified>
</cp:coreProperties>
</file>